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25" r:id="rId3"/>
    <p:sldId id="383" r:id="rId4"/>
    <p:sldId id="318" r:id="rId5"/>
    <p:sldId id="417" r:id="rId6"/>
    <p:sldId id="414" r:id="rId7"/>
    <p:sldId id="418" r:id="rId8"/>
    <p:sldId id="419" r:id="rId9"/>
    <p:sldId id="420" r:id="rId10"/>
    <p:sldId id="285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E9600-75AA-482B-BD50-40610363E856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9942-4A52-43C0-A367-1DA288433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54889" y="4673001"/>
            <a:ext cx="6039104" cy="4427053"/>
          </a:xfrm>
          <a:prstGeom prst="rect">
            <a:avLst/>
          </a:prstGeom>
        </p:spPr>
        <p:txBody>
          <a:bodyPr spcFirstLastPara="1" wrap="square" lIns="99322" tIns="49648" rIns="99322" bIns="4964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738188"/>
            <a:ext cx="6557963" cy="3689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46966" rIns="93957" bIns="469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46966" rIns="93957" bIns="469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spcFirstLastPara="1" wrap="square" lIns="93957" tIns="46966" rIns="93957" bIns="4696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54889" y="4673001"/>
            <a:ext cx="6039104" cy="4427053"/>
          </a:xfrm>
          <a:prstGeom prst="rect">
            <a:avLst/>
          </a:prstGeom>
        </p:spPr>
        <p:txBody>
          <a:bodyPr spcFirstLastPara="1" wrap="square" lIns="99322" tIns="49648" rIns="99322" bIns="4964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738188"/>
            <a:ext cx="6557963" cy="3689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54889" y="4673001"/>
            <a:ext cx="6039104" cy="4427053"/>
          </a:xfrm>
          <a:prstGeom prst="rect">
            <a:avLst/>
          </a:prstGeom>
        </p:spPr>
        <p:txBody>
          <a:bodyPr spcFirstLastPara="1" wrap="square" lIns="99322" tIns="49648" rIns="99322" bIns="4964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738188"/>
            <a:ext cx="6557963" cy="3689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344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14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78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347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32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02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05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9A5C-9EAE-8CB9-8CB3-84A6B60E9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D2EA7-522A-7C09-B736-1B2B3A472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23E4-9E09-0537-FAA4-3F3C089E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0384-35DC-AA38-2D05-7A7B4495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CE551-44A1-260D-38D6-13F4C05B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643D-6DE1-EBF4-61E6-1407C902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8CE4C-92A1-7005-5A63-A407B9AA6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746A7-9682-82EA-F919-5633D228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D4FF-6481-04BB-582E-3FE0AE4DF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F7A21-771D-79EA-6FB8-7FC31865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F67DD-A825-2B03-3E9D-F3CD6BD6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87814-7618-CB9F-44D4-AB57DA0B8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DBD2A-18BF-C2FC-510D-12045F69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D2008-143A-AA41-D7BB-802B1020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AD88-BA91-A5B1-8229-104CDDFB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F-presentation-bkg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846"/>
          </a:xfrm>
          <a:prstGeom prst="rect">
            <a:avLst/>
          </a:prstGeom>
        </p:spPr>
      </p:pic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2153598" y="6542026"/>
            <a:ext cx="38608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6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© 2023-0116     </a:t>
            </a:r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-2046158" y="6274645"/>
            <a:ext cx="2844800" cy="33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1"/>
          </p:nvPr>
        </p:nvSpPr>
        <p:spPr>
          <a:xfrm>
            <a:off x="500303" y="364191"/>
            <a:ext cx="8114531" cy="65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normAutofit/>
          </a:bodyPr>
          <a:lstStyle>
            <a:lvl1pPr marL="403433" lvl="0" indent="-20171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47" b="1"/>
            </a:lvl1pPr>
            <a:lvl2pPr marL="806867" lvl="1" indent="-201717" algn="l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2pPr>
            <a:lvl3pPr marL="1210300" lvl="2" indent="-201717" algn="l">
              <a:spcBef>
                <a:spcPts val="459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marL="1613733" lvl="3" indent="-201717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4pPr>
            <a:lvl5pPr marL="2017166" lvl="4" indent="-201717" algn="l"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5pPr>
            <a:lvl6pPr marL="2420600" lvl="5" indent="-302575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24033" lvl="6" indent="-302575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27466" lvl="7" indent="-302575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30900" lvl="8" indent="-302575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Picture 7" descr="CIF_logo_update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05" y="5672817"/>
            <a:ext cx="1208644" cy="8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9C6-996F-91F1-2C58-A5961F70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C534-7D78-9976-D79F-701E9B21A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A22FD-465B-49C0-1BC9-C4291D22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E061-DF52-4FC4-A9D6-F3ED898E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E80D-49D8-2F58-F6E6-C918308B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1B92-5B37-4E43-0AB9-B6FD226F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F8DD3-22EB-2E4A-D175-1D4E02B6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2AE6-BF19-2E39-E0DE-837F0EA5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D2232-9470-5EA6-C929-E2E9E12E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C638-6991-C6D3-2C02-732855AC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1F64-3563-72E9-152C-1701CC02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7372-A62E-21A5-C162-42CB63BD5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49F88-7FE7-3202-BF3C-E7452B31C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7729B-9E2C-A124-C4F9-9A9A0419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A282C-DB86-DA33-F515-1BBDB02E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A788D-89E4-6D33-585D-73235AEC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CA6B-9D2E-714D-5C92-9C37B2B5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43EBF-76A3-AA9B-D3ED-872310CA2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79E18-1EEC-F82B-568B-676D3B46A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9E1F3-B425-4293-B819-06AC49D43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74BA1-755D-6BE3-23F8-10B2DDD5A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A2FAF-6757-17C1-3015-0DB9BF3D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A0100-19DC-919F-74BF-1E74C7D9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9118C-787F-05BF-97A3-28F82E28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F14C-BF71-657A-2CB2-738A9E54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4A230-7192-B8B8-3708-6B664D1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ECD92-CD3D-5CDC-DA60-EF1EEDC2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4C41B-43DC-7600-8991-EA8E4058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99138-AB69-134B-93E1-0DEB9246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D631C-40AF-1EE5-809D-69A836EE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D5BA-FAA2-3327-BAE0-3B5B68D1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6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A0F2-FC81-61BD-4390-DC022CE7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B5C98-19F1-2979-E1A9-94C045B9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0DB30-E228-A936-F55A-96BB61354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DE0D8-D3D3-7067-AC8F-67787939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81BFD-0C19-FC08-CC62-8DDDC542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89800-5969-CF10-7A64-A72DEEFD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CF9A-0911-5CA7-58C4-8A23CD19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D1AD5-2353-A480-F533-995098784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8DED8-AC30-0A5A-982E-B1177D47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ADA3A-B5ED-1937-766B-9EEAC402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B555B-586F-84A2-558D-5480E30C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073AA-27C2-9B5F-8A99-98EB3260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E46DC-C4A0-BCE6-FBF9-874650E6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AA20E-D53A-96B1-3861-322287BEE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E58B-EE8B-E353-4099-E77456676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1A38-0621-45B9-BBF1-EA6F354B8A3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857D6-4F90-07CA-FE52-3921973D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DDD9-5745-845F-76AB-66617F4E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CA2F-E98B-4C7C-9F3A-27B2F4633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7" y="1264617"/>
            <a:ext cx="3569036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rmAutofit fontScale="850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2294" dirty="0">
                <a:latin typeface="Calibri" panose="020F0502020204030204" pitchFamily="34" charset="0"/>
                <a:ea typeface="Times New Roman" panose="02020603050405020304" pitchFamily="18" charset="0"/>
              </a:rPr>
              <a:t>Live Auction – starting at 7:30 pm</a:t>
            </a:r>
          </a:p>
          <a:p>
            <a:pPr marL="0" indent="0">
              <a:spcBef>
                <a:spcPts val="0"/>
              </a:spcBef>
            </a:pPr>
            <a:endParaRPr sz="2471" b="0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55054" cy="1200629"/>
          </a:xfrm>
          <a:prstGeom prst="rect">
            <a:avLst/>
          </a:prstGeom>
        </p:spPr>
      </p:pic>
      <p:pic>
        <p:nvPicPr>
          <p:cNvPr id="5" name="Picture 4" descr="A tablet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947419DB-5604-0013-7100-8C6834F10D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71" t="8979" r="20091" b="10654"/>
          <a:stretch/>
        </p:blipFill>
        <p:spPr>
          <a:xfrm>
            <a:off x="7653024" y="4746660"/>
            <a:ext cx="2182091" cy="1815353"/>
          </a:xfrm>
          <a:prstGeom prst="rect">
            <a:avLst/>
          </a:prstGeom>
        </p:spPr>
      </p:pic>
      <p:pic>
        <p:nvPicPr>
          <p:cNvPr id="1026" name="Picture 2" descr="iPad in blue, pink, yellow, and silver colors and one iPad attached to the Magic Keyboard Folio.">
            <a:extLst>
              <a:ext uri="{FF2B5EF4-FFF2-40B4-BE49-F238E27FC236}">
                <a16:creationId xmlns:a16="http://schemas.microsoft.com/office/drawing/2014/main" id="{198A985F-92A1-C660-27CB-4CC1D10E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31" y="3411419"/>
            <a:ext cx="1848243" cy="221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2DED2F-D83A-6224-0DF2-D4109DF70E23}"/>
              </a:ext>
            </a:extLst>
          </p:cNvPr>
          <p:cNvSpPr txBox="1"/>
          <p:nvPr/>
        </p:nvSpPr>
        <p:spPr>
          <a:xfrm>
            <a:off x="4284796" y="2677186"/>
            <a:ext cx="4295413" cy="293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12MP Wide back camera</a:t>
            </a:r>
            <a:r>
              <a:rPr lang="en-US" sz="1588" b="1" dirty="0">
                <a:solidFill>
                  <a:srgbClr val="86868B"/>
                </a:solidFill>
                <a:latin typeface="SF Pro Display"/>
              </a:rPr>
              <a:t>.</a:t>
            </a: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Trackpad for precision tasks, like editing a spreadsheet, with the </a:t>
            </a:r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Magic Keyboard Folio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files, play games online, and stream movies with </a:t>
            </a:r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Wi-Fi 6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superfast connections with </a:t>
            </a:r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77" b="1" baseline="30000" dirty="0">
              <a:solidFill>
                <a:srgbClr val="8686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 to drives, docks, displays, </a:t>
            </a: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more using </a:t>
            </a:r>
            <a:r>
              <a:rPr lang="en-US" sz="1677" b="1" dirty="0">
                <a:latin typeface="Calibri" panose="020F0502020204030204" pitchFamily="34" charset="0"/>
                <a:cs typeface="Calibri" panose="020F0502020204030204" pitchFamily="34" charset="0"/>
              </a:rPr>
              <a:t>USB‑C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77" b="1" baseline="30000" dirty="0">
              <a:solidFill>
                <a:srgbClr val="8686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high-quality built-in </a:t>
            </a:r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mics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landscape stereo speakers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r>
              <a:rPr lang="en-US" sz="1677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A14 Bionic chip</a:t>
            </a:r>
            <a:r>
              <a:rPr lang="en-US" sz="1677" b="1" dirty="0">
                <a:solidFill>
                  <a:srgbClr val="8686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7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BB30FA-7720-C704-09B8-FAB26317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0" y="1648818"/>
            <a:ext cx="1753832" cy="17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7C2349-594F-8197-CB79-5336697EA5ED}"/>
              </a:ext>
            </a:extLst>
          </p:cNvPr>
          <p:cNvSpPr txBox="1"/>
          <p:nvPr/>
        </p:nvSpPr>
        <p:spPr>
          <a:xfrm>
            <a:off x="4498180" y="1532974"/>
            <a:ext cx="3569036" cy="66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53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Apple iPad10</a:t>
            </a:r>
            <a:r>
              <a:rPr lang="en-US" sz="1853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1853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generation </a:t>
            </a:r>
            <a:endParaRPr lang="en-US" sz="185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53" b="1" dirty="0">
                <a:solidFill>
                  <a:srgbClr val="1D1D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Lovable. Drawable. Magical.</a:t>
            </a:r>
            <a:r>
              <a:rPr lang="en-US" sz="1853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53" b="1" dirty="0">
              <a:solidFill>
                <a:srgbClr val="1D1D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E5497-3511-DB5D-4782-BDA85523657B}"/>
              </a:ext>
            </a:extLst>
          </p:cNvPr>
          <p:cNvSpPr txBox="1"/>
          <p:nvPr/>
        </p:nvSpPr>
        <p:spPr>
          <a:xfrm>
            <a:off x="8351439" y="1532974"/>
            <a:ext cx="2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Made possible by</a:t>
            </a:r>
            <a:endParaRPr lang="en-US" sz="1800" b="1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06ADC74-4739-4108-7FF8-98475EE883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05" y="1862923"/>
            <a:ext cx="3676805" cy="14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7" y="1264617"/>
            <a:ext cx="2996772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941" dirty="0"/>
              <a:t>Oh Wait there is more…</a:t>
            </a: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1200629"/>
          </a:xfrm>
          <a:prstGeom prst="rect">
            <a:avLst/>
          </a:prstGeom>
        </p:spPr>
      </p:pic>
      <p:pic>
        <p:nvPicPr>
          <p:cNvPr id="3" name="Picture 2" descr="A bottle and glass in a wooden box&#10;&#10;Description automatically generated">
            <a:extLst>
              <a:ext uri="{FF2B5EF4-FFF2-40B4-BE49-F238E27FC236}">
                <a16:creationId xmlns:a16="http://schemas.microsoft.com/office/drawing/2014/main" id="{57470E58-E18C-CA35-2D97-04D496740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758" y="1839456"/>
            <a:ext cx="3208102" cy="4271022"/>
          </a:xfrm>
          <a:prstGeom prst="rect">
            <a:avLst/>
          </a:prstGeom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9B5305BE-48D7-AF63-218C-22BD997B3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857" y="1839456"/>
            <a:ext cx="1881338" cy="713374"/>
          </a:xfrm>
          <a:prstGeom prst="rect">
            <a:avLst/>
          </a:prstGeom>
        </p:spPr>
      </p:pic>
      <p:pic>
        <p:nvPicPr>
          <p:cNvPr id="10" name="Picture 9" descr="A gold gift card with silver text&#10;&#10;Description automatically generated">
            <a:extLst>
              <a:ext uri="{FF2B5EF4-FFF2-40B4-BE49-F238E27FC236}">
                <a16:creationId xmlns:a16="http://schemas.microsoft.com/office/drawing/2014/main" id="{2A6F7589-F193-AE83-10D7-FCD74B234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775" y="2948992"/>
            <a:ext cx="1373502" cy="1789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AB0CC5-228A-D10F-E1BC-F3B91DCEC717}"/>
              </a:ext>
            </a:extLst>
          </p:cNvPr>
          <p:cNvSpPr txBox="1"/>
          <p:nvPr/>
        </p:nvSpPr>
        <p:spPr>
          <a:xfrm>
            <a:off x="7838818" y="3486885"/>
            <a:ext cx="381998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83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0BC73-3204-0361-06B6-787181656207}"/>
              </a:ext>
            </a:extLst>
          </p:cNvPr>
          <p:cNvSpPr txBox="1"/>
          <p:nvPr/>
        </p:nvSpPr>
        <p:spPr>
          <a:xfrm>
            <a:off x="8211563" y="5110810"/>
            <a:ext cx="2420470" cy="52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12" dirty="0"/>
              <a:t>Giftset - created from empty bottles.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4030F-8350-6B3A-8CED-CE0A2F21B688}"/>
              </a:ext>
            </a:extLst>
          </p:cNvPr>
          <p:cNvSpPr txBox="1"/>
          <p:nvPr/>
        </p:nvSpPr>
        <p:spPr>
          <a:xfrm>
            <a:off x="1898598" y="2151917"/>
            <a:ext cx="2699015" cy="2373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Included:</a:t>
            </a:r>
          </a:p>
          <a:p>
            <a:r>
              <a:rPr lang="en-US" sz="2118" dirty="0"/>
              <a:t>Two Rocks Glasses, </a:t>
            </a:r>
          </a:p>
          <a:p>
            <a:r>
              <a:rPr lang="en-US" sz="2118" dirty="0"/>
              <a:t>a Shot Glass and – for the purchase of a full bottle Grey Goose Vodka -</a:t>
            </a:r>
          </a:p>
          <a:p>
            <a:r>
              <a:rPr lang="en-US" sz="2118" dirty="0"/>
              <a:t>a 100$ Gift card</a:t>
            </a:r>
          </a:p>
        </p:txBody>
      </p:sp>
      <p:pic>
        <p:nvPicPr>
          <p:cNvPr id="4" name="Picture 3" descr="A glass of vodka with ice and lime wedges&#10;&#10;Description automatically generated">
            <a:extLst>
              <a:ext uri="{FF2B5EF4-FFF2-40B4-BE49-F238E27FC236}">
                <a16:creationId xmlns:a16="http://schemas.microsoft.com/office/drawing/2014/main" id="{9614A394-A331-89AF-2F2A-5F83D216B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45" y="4624852"/>
            <a:ext cx="1598013" cy="149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57AFA-D09D-4285-D376-DE892AA4626E}"/>
              </a:ext>
            </a:extLst>
          </p:cNvPr>
          <p:cNvSpPr txBox="1"/>
          <p:nvPr/>
        </p:nvSpPr>
        <p:spPr>
          <a:xfrm>
            <a:off x="8149712" y="1572872"/>
            <a:ext cx="2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Made possible by </a:t>
            </a:r>
          </a:p>
        </p:txBody>
      </p:sp>
    </p:spTree>
    <p:extLst>
      <p:ext uri="{BB962C8B-B14F-4D97-AF65-F5344CB8AC3E}">
        <p14:creationId xmlns:p14="http://schemas.microsoft.com/office/powerpoint/2010/main" val="22480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7" y="1264617"/>
            <a:ext cx="3563471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941" dirty="0"/>
              <a:t>Oh Wait there is more…</a:t>
            </a:r>
            <a:endParaRPr sz="1941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1200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38735-ABA1-C43D-4E76-1B4DB1D34FD0}"/>
              </a:ext>
            </a:extLst>
          </p:cNvPr>
          <p:cNvSpPr txBox="1"/>
          <p:nvPr/>
        </p:nvSpPr>
        <p:spPr>
          <a:xfrm>
            <a:off x="8380575" y="2671216"/>
            <a:ext cx="3497388" cy="302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88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Steel: R2 Stainless Steel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HRC: 63:64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Edge Length: 130mm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Height at heel: 30mm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Spine thickness above heel:1.8mm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Weight:130 G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Handle: Western Style Quince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Edge/Bevel: 50/50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Shape: Paring</a:t>
            </a:r>
            <a:b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Knife line: R2 Quince</a:t>
            </a:r>
          </a:p>
          <a:p>
            <a:r>
              <a:rPr lang="en-US" sz="1588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2" descr="A knife in a box&#10;&#10;Description automatically generated">
            <a:extLst>
              <a:ext uri="{FF2B5EF4-FFF2-40B4-BE49-F238E27FC236}">
                <a16:creationId xmlns:a16="http://schemas.microsoft.com/office/drawing/2014/main" id="{59085C0D-44CF-FB75-24B4-9EF8C5EE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858" y="2248243"/>
            <a:ext cx="4448041" cy="3041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513CF-A763-1892-5338-D52CC5037720}"/>
              </a:ext>
            </a:extLst>
          </p:cNvPr>
          <p:cNvSpPr txBox="1"/>
          <p:nvPr/>
        </p:nvSpPr>
        <p:spPr>
          <a:xfrm>
            <a:off x="3775710" y="1406385"/>
            <a:ext cx="4153981" cy="85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7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71" dirty="0">
                <a:latin typeface="Calibri" panose="020F0502020204030204" pitchFamily="34" charset="0"/>
                <a:ea typeface="Calibri" panose="020F0502020204030204" pitchFamily="34" charset="0"/>
              </a:rPr>
              <a:t>     The </a:t>
            </a:r>
            <a:r>
              <a:rPr lang="en-US" sz="2471" dirty="0" err="1">
                <a:latin typeface="Calibri" panose="020F0502020204030204" pitchFamily="34" charset="0"/>
                <a:ea typeface="Calibri" panose="020F0502020204030204" pitchFamily="34" charset="0"/>
              </a:rPr>
              <a:t>Saji</a:t>
            </a:r>
            <a:r>
              <a:rPr lang="en-US" sz="2471" dirty="0">
                <a:latin typeface="Calibri" panose="020F0502020204030204" pitchFamily="34" charset="0"/>
                <a:ea typeface="Calibri" panose="020F0502020204030204" pitchFamily="34" charset="0"/>
              </a:rPr>
              <a:t> Quince paring knife </a:t>
            </a:r>
            <a:endParaRPr lang="en-US" sz="247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C80E8-FCD1-0DD1-210E-9D0CF2E88894}"/>
              </a:ext>
            </a:extLst>
          </p:cNvPr>
          <p:cNvSpPr txBox="1"/>
          <p:nvPr/>
        </p:nvSpPr>
        <p:spPr>
          <a:xfrm>
            <a:off x="1711851" y="2869037"/>
            <a:ext cx="1705331" cy="226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65" dirty="0">
                <a:latin typeface="Calibri" panose="020F0502020204030204" pitchFamily="34" charset="0"/>
                <a:ea typeface="Calibri" panose="020F0502020204030204" pitchFamily="34" charset="0"/>
              </a:rPr>
              <a:t>Handmade of stainless steel by one of the most well-known and revered bladesmiths in Japan, </a:t>
            </a:r>
            <a:r>
              <a:rPr lang="en-US" sz="1765" dirty="0" err="1">
                <a:latin typeface="Calibri" panose="020F0502020204030204" pitchFamily="34" charset="0"/>
                <a:ea typeface="Calibri" panose="020F0502020204030204" pitchFamily="34" charset="0"/>
              </a:rPr>
              <a:t>Saji</a:t>
            </a:r>
            <a:r>
              <a:rPr lang="en-US" sz="1765" dirty="0">
                <a:latin typeface="Calibri" panose="020F0502020204030204" pitchFamily="34" charset="0"/>
                <a:ea typeface="Calibri" panose="020F0502020204030204" pitchFamily="34" charset="0"/>
              </a:rPr>
              <a:t> Takeshi.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BE23A-BA79-9AD0-B7B2-C5A2A8AD6DC0}"/>
              </a:ext>
            </a:extLst>
          </p:cNvPr>
          <p:cNvSpPr txBox="1"/>
          <p:nvPr/>
        </p:nvSpPr>
        <p:spPr>
          <a:xfrm>
            <a:off x="8313183" y="1445545"/>
            <a:ext cx="19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Made possible by </a:t>
            </a:r>
          </a:p>
        </p:txBody>
      </p:sp>
      <p:pic>
        <p:nvPicPr>
          <p:cNvPr id="8" name="Picture 7" descr="A logo of a company&#10;&#10;Description automatically generated">
            <a:extLst>
              <a:ext uri="{FF2B5EF4-FFF2-40B4-BE49-F238E27FC236}">
                <a16:creationId xmlns:a16="http://schemas.microsoft.com/office/drawing/2014/main" id="{494AD4E3-6551-DC82-61A1-C99F85EB0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02" y="1814877"/>
            <a:ext cx="2559535" cy="7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7" y="1264617"/>
            <a:ext cx="3563471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941" dirty="0"/>
              <a:t>Oh Wait there is more…</a:t>
            </a:r>
            <a:endParaRPr sz="1941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1200629"/>
          </a:xfrm>
          <a:prstGeom prst="rect">
            <a:avLst/>
          </a:prstGeom>
        </p:spPr>
      </p:pic>
      <p:pic>
        <p:nvPicPr>
          <p:cNvPr id="7" name="Picture 6" descr="A salt shaker and a box with straw&#10;&#10;Description automatically generated">
            <a:extLst>
              <a:ext uri="{FF2B5EF4-FFF2-40B4-BE49-F238E27FC236}">
                <a16:creationId xmlns:a16="http://schemas.microsoft.com/office/drawing/2014/main" id="{2B5AD7B3-9DC8-2A0E-900E-E486D8C1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001" y="1200630"/>
            <a:ext cx="3878239" cy="3804186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84237C86-D6B2-3789-6845-BACF941F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948" y="1745446"/>
            <a:ext cx="1239051" cy="685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DE1F37-262D-5F92-6885-A1AEC9F1B898}"/>
              </a:ext>
            </a:extLst>
          </p:cNvPr>
          <p:cNvSpPr txBox="1"/>
          <p:nvPr/>
        </p:nvSpPr>
        <p:spPr>
          <a:xfrm>
            <a:off x="1813890" y="2694732"/>
            <a:ext cx="3487783" cy="172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Included:</a:t>
            </a:r>
          </a:p>
          <a:p>
            <a:r>
              <a:rPr lang="en-US" sz="2118" dirty="0"/>
              <a:t>Two Cocktail glasses</a:t>
            </a:r>
          </a:p>
          <a:p>
            <a:r>
              <a:rPr lang="en-US" sz="2118" dirty="0"/>
              <a:t>Two 100$ Gift cards – for the purchase of a full bottle of </a:t>
            </a:r>
            <a:r>
              <a:rPr lang="en-US" sz="2118" dirty="0" err="1"/>
              <a:t>Clase</a:t>
            </a:r>
            <a:r>
              <a:rPr lang="en-US" sz="2118" dirty="0"/>
              <a:t> Azul Tequila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38735-ABA1-C43D-4E76-1B4DB1D34FD0}"/>
              </a:ext>
            </a:extLst>
          </p:cNvPr>
          <p:cNvSpPr txBox="1"/>
          <p:nvPr/>
        </p:nvSpPr>
        <p:spPr>
          <a:xfrm>
            <a:off x="8845241" y="1686920"/>
            <a:ext cx="2330759" cy="204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88" dirty="0">
                <a:solidFill>
                  <a:srgbClr val="4D5156"/>
                </a:solidFill>
                <a:latin typeface="Roboto" panose="02000000000000000000" pitchFamily="2" charset="0"/>
              </a:rPr>
              <a:t>Made in Los Altos de Jalisco, Mexico, from from 100% blue weber agave -  this </a:t>
            </a:r>
            <a:r>
              <a:rPr lang="en-US" sz="1588" b="1" dirty="0">
                <a:solidFill>
                  <a:srgbClr val="4D5156"/>
                </a:solidFill>
                <a:latin typeface="Roboto" panose="02000000000000000000" pitchFamily="2" charset="0"/>
              </a:rPr>
              <a:t>Tequila </a:t>
            </a:r>
            <a:r>
              <a:rPr lang="en-US" sz="1588" dirty="0">
                <a:solidFill>
                  <a:srgbClr val="4D5156"/>
                </a:solidFill>
                <a:latin typeface="Roboto" panose="02000000000000000000" pitchFamily="2" charset="0"/>
              </a:rPr>
              <a:t>is a perfect blend of artisanal Mexican tradition &amp; modern technology. </a:t>
            </a:r>
            <a:endParaRPr lang="en-US" sz="1588" dirty="0"/>
          </a:p>
        </p:txBody>
      </p:sp>
      <p:pic>
        <p:nvPicPr>
          <p:cNvPr id="17" name="Picture 16" descr="A gold gift card with silver text&#10;&#10;Description automatically generated">
            <a:extLst>
              <a:ext uri="{FF2B5EF4-FFF2-40B4-BE49-F238E27FC236}">
                <a16:creationId xmlns:a16="http://schemas.microsoft.com/office/drawing/2014/main" id="{FF749354-4B84-1B3B-947D-EA749B7A5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479" y="4948853"/>
            <a:ext cx="763601" cy="994919"/>
          </a:xfrm>
          <a:prstGeom prst="rect">
            <a:avLst/>
          </a:prstGeom>
        </p:spPr>
      </p:pic>
      <p:pic>
        <p:nvPicPr>
          <p:cNvPr id="18" name="Picture 17" descr="A gold gift card with silver text&#10;&#10;Description automatically generated">
            <a:extLst>
              <a:ext uri="{FF2B5EF4-FFF2-40B4-BE49-F238E27FC236}">
                <a16:creationId xmlns:a16="http://schemas.microsoft.com/office/drawing/2014/main" id="{87DB2C39-B19E-A04B-9E9A-B23E4107B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367" y="4930231"/>
            <a:ext cx="763601" cy="9949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552929-DFF7-54ED-E803-4E006A497E7D}"/>
              </a:ext>
            </a:extLst>
          </p:cNvPr>
          <p:cNvSpPr txBox="1"/>
          <p:nvPr/>
        </p:nvSpPr>
        <p:spPr>
          <a:xfrm>
            <a:off x="7383076" y="5047495"/>
            <a:ext cx="566291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7" dirty="0"/>
              <a:t>+</a:t>
            </a:r>
          </a:p>
          <a:p>
            <a:endParaRPr lang="en-US" sz="1588" dirty="0"/>
          </a:p>
        </p:txBody>
      </p:sp>
      <p:pic>
        <p:nvPicPr>
          <p:cNvPr id="3" name="Picture 2" descr="A white and blue pitcher with a lime slice in it&#10;&#10;Description automatically generated">
            <a:extLst>
              <a:ext uri="{FF2B5EF4-FFF2-40B4-BE49-F238E27FC236}">
                <a16:creationId xmlns:a16="http://schemas.microsoft.com/office/drawing/2014/main" id="{3CA4E51E-6B95-13F8-D6CE-1C2938347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236" y="3734147"/>
            <a:ext cx="2143626" cy="2002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03DA3-7A8D-10B1-0062-DE6BE3DDDBF1}"/>
              </a:ext>
            </a:extLst>
          </p:cNvPr>
          <p:cNvSpPr txBox="1"/>
          <p:nvPr/>
        </p:nvSpPr>
        <p:spPr>
          <a:xfrm>
            <a:off x="1816331" y="4930230"/>
            <a:ext cx="312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Giftset - created from empty bottles.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E363F-A29C-72BB-62E4-209BB0DA47F8}"/>
              </a:ext>
            </a:extLst>
          </p:cNvPr>
          <p:cNvSpPr txBox="1"/>
          <p:nvPr/>
        </p:nvSpPr>
        <p:spPr>
          <a:xfrm>
            <a:off x="1813890" y="1873311"/>
            <a:ext cx="19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Made possible by </a:t>
            </a:r>
          </a:p>
        </p:txBody>
      </p:sp>
    </p:spTree>
    <p:extLst>
      <p:ext uri="{BB962C8B-B14F-4D97-AF65-F5344CB8AC3E}">
        <p14:creationId xmlns:p14="http://schemas.microsoft.com/office/powerpoint/2010/main" val="25165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6" y="1264617"/>
            <a:ext cx="4823477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2030" dirty="0">
                <a:latin typeface="Calibri" panose="020F0502020204030204" pitchFamily="34" charset="0"/>
                <a:ea typeface="Times New Roman" panose="02020603050405020304" pitchFamily="18" charset="0"/>
              </a:rPr>
              <a:t>Live Auction - starting at 7:30 pm</a:t>
            </a:r>
          </a:p>
          <a:p>
            <a:pPr marL="0" indent="0">
              <a:spcBef>
                <a:spcPts val="0"/>
              </a:spcBef>
            </a:pPr>
            <a:endParaRPr sz="2471" b="0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1"/>
            <a:ext cx="12191999" cy="1200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90191-A183-09C0-06E8-820845A7814D}"/>
              </a:ext>
            </a:extLst>
          </p:cNvPr>
          <p:cNvSpPr txBox="1"/>
          <p:nvPr/>
        </p:nvSpPr>
        <p:spPr>
          <a:xfrm rot="10800000" flipV="1">
            <a:off x="2783297" y="3655794"/>
            <a:ext cx="6355481" cy="294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endParaRPr lang="en-US" sz="1853" dirty="0">
              <a:solidFill>
                <a:srgbClr val="444444"/>
              </a:solidFill>
              <a:latin typeface="Source Sans Pro" panose="020B0503030403020204" pitchFamily="34" charset="0"/>
              <a:ea typeface="Calibri" panose="020F0502020204030204" pitchFamily="34" charset="0"/>
            </a:endParaRPr>
          </a:p>
          <a:p>
            <a:r>
              <a:rPr lang="en-US" sz="1853" dirty="0">
                <a:solidFill>
                  <a:srgbClr val="444444"/>
                </a:solidFill>
                <a:latin typeface="Source Sans Pro" panose="020B0503030403020204" pitchFamily="34" charset="0"/>
                <a:ea typeface="Calibri" panose="020F0502020204030204" pitchFamily="34" charset="0"/>
              </a:rPr>
              <a:t>A purchased piece of CRASH Jewelry comes with an official registration card with all of the vehicle information and even a CRASH Jewelry VIN. </a:t>
            </a:r>
            <a:endParaRPr lang="en-US" sz="1853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607AF-B555-8681-97EA-A5FA6F51BA17}"/>
              </a:ext>
            </a:extLst>
          </p:cNvPr>
          <p:cNvSpPr txBox="1"/>
          <p:nvPr/>
        </p:nvSpPr>
        <p:spPr>
          <a:xfrm>
            <a:off x="7561459" y="1778432"/>
            <a:ext cx="3603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https://www.crashjewelry.com/</a:t>
            </a:r>
          </a:p>
        </p:txBody>
      </p:sp>
      <p:pic>
        <p:nvPicPr>
          <p:cNvPr id="16" name="Picture 15" descr="A silver bracelet with a design on it&#10;&#10;Description automatically generated">
            <a:extLst>
              <a:ext uri="{FF2B5EF4-FFF2-40B4-BE49-F238E27FC236}">
                <a16:creationId xmlns:a16="http://schemas.microsoft.com/office/drawing/2014/main" id="{7B6C40A0-77C0-3624-08EE-19847D7A9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91" b="10460"/>
          <a:stretch/>
        </p:blipFill>
        <p:spPr>
          <a:xfrm>
            <a:off x="2041236" y="1584832"/>
            <a:ext cx="5512548" cy="39274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328D13-BE47-3D22-D3F1-4FA2D30DB7F7}"/>
              </a:ext>
            </a:extLst>
          </p:cNvPr>
          <p:cNvSpPr txBox="1"/>
          <p:nvPr/>
        </p:nvSpPr>
        <p:spPr>
          <a:xfrm>
            <a:off x="7553784" y="2754201"/>
            <a:ext cx="2671836" cy="180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53" dirty="0">
                <a:solidFill>
                  <a:srgbClr val="444444"/>
                </a:solidFill>
                <a:latin typeface="Source Sans Pro" panose="020B0503030403020204" pitchFamily="34" charset="0"/>
                <a:ea typeface="Calibri" panose="020F0502020204030204" pitchFamily="34" charset="0"/>
              </a:rPr>
              <a:t>Fashion jewelry, created from crashed cars. Built with car enthusiasts in mind, the jewelry pays homage to the car it came from.</a:t>
            </a:r>
            <a:endParaRPr lang="en-US" sz="185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CE9F5-495D-BAD8-5A43-8ED884C1ED77}"/>
              </a:ext>
            </a:extLst>
          </p:cNvPr>
          <p:cNvSpPr txBox="1"/>
          <p:nvPr/>
        </p:nvSpPr>
        <p:spPr>
          <a:xfrm>
            <a:off x="7553784" y="1440617"/>
            <a:ext cx="2979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Made possible by</a:t>
            </a:r>
          </a:p>
        </p:txBody>
      </p:sp>
    </p:spTree>
    <p:extLst>
      <p:ext uri="{BB962C8B-B14F-4D97-AF65-F5344CB8AC3E}">
        <p14:creationId xmlns:p14="http://schemas.microsoft.com/office/powerpoint/2010/main" val="6129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"/>
          <p:cNvSpPr txBox="1">
            <a:spLocks noGrp="1"/>
          </p:cNvSpPr>
          <p:nvPr>
            <p:ph type="body" idx="1"/>
          </p:nvPr>
        </p:nvSpPr>
        <p:spPr>
          <a:xfrm>
            <a:off x="1840966" y="1264617"/>
            <a:ext cx="4740961" cy="3202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7397" tIns="43699" rIns="87397" bIns="43699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2030" dirty="0">
                <a:latin typeface="Calibri" panose="020F0502020204030204" pitchFamily="34" charset="0"/>
                <a:ea typeface="Times New Roman" panose="02020603050405020304" pitchFamily="18" charset="0"/>
              </a:rPr>
              <a:t>Live Auction – starting at 7:30 pm </a:t>
            </a:r>
          </a:p>
          <a:p>
            <a:pPr marL="0" indent="0">
              <a:spcBef>
                <a:spcPts val="0"/>
              </a:spcBef>
            </a:pPr>
            <a:endParaRPr sz="2471" b="0" dirty="0"/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2DFB25E0-9C4D-E22C-E91D-0982CBA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8" y="0"/>
            <a:ext cx="12127344" cy="1200629"/>
          </a:xfrm>
          <a:prstGeom prst="rect">
            <a:avLst/>
          </a:prstGeom>
        </p:spPr>
      </p:pic>
      <p:pic>
        <p:nvPicPr>
          <p:cNvPr id="3" name="Picture 2" descr="A ticket for a race car&#10;&#10;Description automatically generated">
            <a:extLst>
              <a:ext uri="{FF2B5EF4-FFF2-40B4-BE49-F238E27FC236}">
                <a16:creationId xmlns:a16="http://schemas.microsoft.com/office/drawing/2014/main" id="{37EB8338-6448-F4A1-93E4-7551B798B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890" y="1565166"/>
            <a:ext cx="12404436" cy="53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441183" y="950506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1</a:t>
            </a:r>
          </a:p>
          <a:p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Big Green Egg </a:t>
            </a:r>
            <a:r>
              <a:rPr lang="en-US" sz="1588" dirty="0">
                <a:latin typeface="Calibri" panose="020F0502020204030204" pitchFamily="34" charset="0"/>
                <a:ea typeface="Times New Roman" panose="02020603050405020304" pitchFamily="18" charset="0"/>
              </a:rPr>
              <a:t>in Nest with Mates Package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7003677" y="991242"/>
            <a:ext cx="38415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 these Sponsors</a:t>
            </a:r>
          </a:p>
        </p:txBody>
      </p:sp>
      <p:pic>
        <p:nvPicPr>
          <p:cNvPr id="12" name="Picture 1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64292327-A7AD-8E5F-628C-F6E04EE0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12" y="1291818"/>
            <a:ext cx="2428608" cy="217694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CEDB09A-0CD9-773B-6CB7-383364CC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925" y="4695129"/>
            <a:ext cx="1792148" cy="60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A9ACA1-0B83-BB25-C91F-9F5A7EFA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20" y="3593312"/>
            <a:ext cx="2805062" cy="841788"/>
          </a:xfrm>
          <a:prstGeom prst="rect">
            <a:avLst/>
          </a:prstGeom>
        </p:spPr>
      </p:pic>
      <p:pic>
        <p:nvPicPr>
          <p:cNvPr id="6" name="Picture 5" descr="A green egg grill with a bag of food&#10;&#10;Description automatically generated">
            <a:extLst>
              <a:ext uri="{FF2B5EF4-FFF2-40B4-BE49-F238E27FC236}">
                <a16:creationId xmlns:a16="http://schemas.microsoft.com/office/drawing/2014/main" id="{478085B8-4965-39A5-3265-256EF983F8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73" t="5769" r="-18627" b="7577"/>
          <a:stretch/>
        </p:blipFill>
        <p:spPr>
          <a:xfrm>
            <a:off x="1440873" y="1635301"/>
            <a:ext cx="6745206" cy="4539818"/>
          </a:xfrm>
          <a:prstGeom prst="rect">
            <a:avLst/>
          </a:prstGeom>
        </p:spPr>
      </p:pic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993D5762-D0FC-F364-7E14-A06FB4919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2192000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522924" y="991242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2</a:t>
            </a:r>
          </a:p>
          <a:p>
            <a:r>
              <a:rPr lang="en-US" sz="1588" dirty="0"/>
              <a:t>Yeti Cooler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7003677" y="991242"/>
            <a:ext cx="38415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6" name="Picture 5" descr="A cooler with cups and mugs&#10;&#10;Description automatically generated">
            <a:extLst>
              <a:ext uri="{FF2B5EF4-FFF2-40B4-BE49-F238E27FC236}">
                <a16:creationId xmlns:a16="http://schemas.microsoft.com/office/drawing/2014/main" id="{67643B54-C51E-08C3-DB1B-A7762349E3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35" t="13059" r="12661" b="10680"/>
          <a:stretch/>
        </p:blipFill>
        <p:spPr>
          <a:xfrm>
            <a:off x="0" y="2007891"/>
            <a:ext cx="12191999" cy="4850109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9994CCB-BEAC-66AC-39C3-8BD93FB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83" y="1235651"/>
            <a:ext cx="3567715" cy="913790"/>
          </a:xfrm>
          <a:prstGeom prst="rect">
            <a:avLst/>
          </a:prstGeom>
        </p:spPr>
      </p:pic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9F9654D6-7758-9D6C-61E4-CEE2F51F3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441183" y="950506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3</a:t>
            </a:r>
          </a:p>
          <a:p>
            <a:r>
              <a:rPr lang="en-US" sz="1588" b="1" dirty="0" err="1"/>
              <a:t>Bartesian</a:t>
            </a:r>
            <a:r>
              <a:rPr lang="en-US" sz="1588" b="1" dirty="0"/>
              <a:t> Cocktail Mixer </a:t>
            </a:r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7003677" y="991242"/>
            <a:ext cx="38415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 these Sponsors</a:t>
            </a:r>
          </a:p>
        </p:txBody>
      </p:sp>
      <p:pic>
        <p:nvPicPr>
          <p:cNvPr id="12" name="Picture 1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64292327-A7AD-8E5F-628C-F6E04EE0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12" y="1291818"/>
            <a:ext cx="2428608" cy="217694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CEDB09A-0CD9-773B-6CB7-383364CC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925" y="4695129"/>
            <a:ext cx="1792148" cy="60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A9ACA1-0B83-BB25-C91F-9F5A7EFA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20" y="3593312"/>
            <a:ext cx="2805062" cy="841788"/>
          </a:xfrm>
          <a:prstGeom prst="rect">
            <a:avLst/>
          </a:prstGeom>
        </p:spPr>
      </p:pic>
      <p:pic>
        <p:nvPicPr>
          <p:cNvPr id="5" name="Picture 4" descr="A machine with a drink in it&#10;&#10;Description automatically generated">
            <a:extLst>
              <a:ext uri="{FF2B5EF4-FFF2-40B4-BE49-F238E27FC236}">
                <a16:creationId xmlns:a16="http://schemas.microsoft.com/office/drawing/2014/main" id="{EA7E0ABF-DD63-718B-E49B-87192556C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080" y="1531562"/>
            <a:ext cx="5024309" cy="4965229"/>
          </a:xfrm>
          <a:prstGeom prst="rect">
            <a:avLst/>
          </a:prstGeom>
        </p:spPr>
      </p:pic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CAFC7786-1BEA-D224-1AD7-53DAE5240B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2192000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441183" y="950506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4</a:t>
            </a:r>
          </a:p>
          <a:p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Yeti Cooler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7003677" y="991242"/>
            <a:ext cx="38415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3" name="Picture 2" descr="A cooler with different items on it&#10;&#10;Description automatically generated">
            <a:extLst>
              <a:ext uri="{FF2B5EF4-FFF2-40B4-BE49-F238E27FC236}">
                <a16:creationId xmlns:a16="http://schemas.microsoft.com/office/drawing/2014/main" id="{BB7FEC6A-9804-3F7C-EAEB-ECBC48CAF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9" t="6415" r="11983" b="7007"/>
          <a:stretch/>
        </p:blipFill>
        <p:spPr>
          <a:xfrm>
            <a:off x="0" y="1853337"/>
            <a:ext cx="12192000" cy="5004663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2B758D1-D382-41E0-13A0-538B645E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83" y="1235651"/>
            <a:ext cx="3567715" cy="913790"/>
          </a:xfrm>
          <a:prstGeom prst="rect">
            <a:avLst/>
          </a:prstGeom>
        </p:spPr>
      </p:pic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9AA8520B-C075-7129-7DD6-45F74D6FE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441183" y="950506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5</a:t>
            </a:r>
          </a:p>
          <a:p>
            <a:r>
              <a:rPr lang="en-US" sz="1588" dirty="0">
                <a:latin typeface="Arial" panose="020B0604020202020204" pitchFamily="34" charset="0"/>
                <a:cs typeface="Arial" panose="020B0604020202020204" pitchFamily="34" charset="0"/>
              </a:rPr>
              <a:t>Saddleback Leather Duffle Bag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7003677" y="991242"/>
            <a:ext cx="38415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4" name="Picture 3" descr="A brown leather bag with straps&#10;&#10;Description automatically generated">
            <a:extLst>
              <a:ext uri="{FF2B5EF4-FFF2-40B4-BE49-F238E27FC236}">
                <a16:creationId xmlns:a16="http://schemas.microsoft.com/office/drawing/2014/main" id="{CF3C2F55-D73D-C34E-71D1-809D83AE3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925" y="2198593"/>
            <a:ext cx="6656406" cy="4229916"/>
          </a:xfrm>
          <a:prstGeom prst="rect">
            <a:avLst/>
          </a:prstGeom>
        </p:spPr>
      </p:pic>
      <p:pic>
        <p:nvPicPr>
          <p:cNvPr id="6" name="Picture 5" descr="A black and blue logo&#10;&#10;Description automatically generated">
            <a:extLst>
              <a:ext uri="{FF2B5EF4-FFF2-40B4-BE49-F238E27FC236}">
                <a16:creationId xmlns:a16="http://schemas.microsoft.com/office/drawing/2014/main" id="{F57DDDCD-AF56-548B-DD7C-D75D52BD3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676" y="1468282"/>
            <a:ext cx="3066544" cy="664092"/>
          </a:xfrm>
          <a:prstGeom prst="rect">
            <a:avLst/>
          </a:prstGeom>
        </p:spPr>
      </p:pic>
      <p:pic>
        <p:nvPicPr>
          <p:cNvPr id="3" name="Picture 2" descr="A close up of a card&#10;&#10;Description automatically generated">
            <a:extLst>
              <a:ext uri="{FF2B5EF4-FFF2-40B4-BE49-F238E27FC236}">
                <a16:creationId xmlns:a16="http://schemas.microsoft.com/office/drawing/2014/main" id="{60DA0F81-DE72-271C-82EE-C10063EE3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2192000" cy="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C27F-B18A-2B0B-827D-7723D2BCE7A4}"/>
              </a:ext>
            </a:extLst>
          </p:cNvPr>
          <p:cNvSpPr txBox="1"/>
          <p:nvPr/>
        </p:nvSpPr>
        <p:spPr>
          <a:xfrm>
            <a:off x="2541956" y="1006672"/>
            <a:ext cx="409490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Drawing Prize 6</a:t>
            </a:r>
          </a:p>
          <a:p>
            <a:r>
              <a:rPr lang="en-US" sz="1588" dirty="0"/>
              <a:t>Louis Vuitton Gift Card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A2D53-A25E-AD0B-AB6F-2B3FA1729BB5}"/>
              </a:ext>
            </a:extLst>
          </p:cNvPr>
          <p:cNvSpPr txBox="1"/>
          <p:nvPr/>
        </p:nvSpPr>
        <p:spPr>
          <a:xfrm>
            <a:off x="8040193" y="991242"/>
            <a:ext cx="322618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88" b="1" dirty="0"/>
              <a:t>Made possible by these Sponsors</a:t>
            </a:r>
          </a:p>
        </p:txBody>
      </p:sp>
      <p:pic>
        <p:nvPicPr>
          <p:cNvPr id="12" name="Picture 1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64292327-A7AD-8E5F-628C-F6E04EE0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576" y="1287334"/>
            <a:ext cx="2428608" cy="217694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CEDB09A-0CD9-773B-6CB7-383364CC6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189" y="4759784"/>
            <a:ext cx="1792148" cy="609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01C965-5E22-E12D-F9C7-A8AFC3692E79}"/>
              </a:ext>
            </a:extLst>
          </p:cNvPr>
          <p:cNvSpPr txBox="1"/>
          <p:nvPr/>
        </p:nvSpPr>
        <p:spPr>
          <a:xfrm>
            <a:off x="2522925" y="495621"/>
            <a:ext cx="7169203" cy="41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18" dirty="0"/>
              <a:t>CIF 13</a:t>
            </a:r>
            <a:r>
              <a:rPr lang="en-US" sz="2118" baseline="30000" dirty="0"/>
              <a:t>th</a:t>
            </a:r>
            <a:r>
              <a:rPr lang="en-US" sz="2118" dirty="0"/>
              <a:t> Annual Charity Event ‘Cocktails for a Cause’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7A9ACA1-0B83-BB25-C91F-9F5A7EFAA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311" y="3503936"/>
            <a:ext cx="2805062" cy="841788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61F2B4-51E2-9BEE-775E-BE55C97B75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57" t="10224" r="38439" b="16835"/>
          <a:stretch/>
        </p:blipFill>
        <p:spPr>
          <a:xfrm rot="5400000">
            <a:off x="2253850" y="198854"/>
            <a:ext cx="4135747" cy="71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495</Words>
  <Application>Microsoft Office PowerPoint</Application>
  <PresentationFormat>Widescreen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SF Pro Display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Schroeder</dc:creator>
  <cp:lastModifiedBy>Petra Schroeder</cp:lastModifiedBy>
  <cp:revision>6</cp:revision>
  <dcterms:created xsi:type="dcterms:W3CDTF">2024-01-06T21:56:20Z</dcterms:created>
  <dcterms:modified xsi:type="dcterms:W3CDTF">2024-01-06T22:45:05Z</dcterms:modified>
</cp:coreProperties>
</file>